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0" r:id="rId2"/>
    <p:sldId id="256" r:id="rId3"/>
    <p:sldId id="355" r:id="rId4"/>
    <p:sldId id="382" r:id="rId5"/>
    <p:sldId id="311" r:id="rId6"/>
    <p:sldId id="356" r:id="rId7"/>
    <p:sldId id="358" r:id="rId8"/>
    <p:sldId id="360" r:id="rId9"/>
    <p:sldId id="379" r:id="rId10"/>
    <p:sldId id="380" r:id="rId11"/>
    <p:sldId id="361" r:id="rId12"/>
    <p:sldId id="383" r:id="rId13"/>
    <p:sldId id="365" r:id="rId14"/>
    <p:sldId id="363" r:id="rId15"/>
    <p:sldId id="381" r:id="rId16"/>
    <p:sldId id="366" r:id="rId17"/>
    <p:sldId id="3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D"/>
    <a:srgbClr val="000000"/>
    <a:srgbClr val="B9F9EA"/>
    <a:srgbClr val="A0E7FF"/>
    <a:srgbClr val="E2F0D9"/>
    <a:srgbClr val="C00000"/>
    <a:srgbClr val="FFFF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BybhgMNjEwueaBY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EPqqQP5KhxTWobe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EuazgzdZPJ4A9Fnz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7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863" y="639933"/>
            <a:ext cx="3801423" cy="30447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3713871"/>
            <a:ext cx="3871761" cy="3066680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9789950" y="1388737"/>
            <a:ext cx="19364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High leverage</a:t>
            </a:r>
          </a:p>
          <a:p>
            <a:endParaRPr kumimoji="1" lang="en-US" altLang="ko-KR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changes line a lot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and increases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</a:t>
            </a:r>
            <a:endParaRPr kumimoji="1" lang="ko-KR" altLang="en-US" sz="16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Lurking variable (again)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 cautious in working with summary statistics!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3995905" y="2782669"/>
            <a:ext cx="4215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https://forms.gle/HBybhgMNjEwueaBYA</a:t>
            </a:r>
            <a:endParaRPr lang="en-US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2591" t="22541" r="6865" b="22176"/>
          <a:stretch/>
        </p:blipFill>
        <p:spPr>
          <a:xfrm>
            <a:off x="1457011" y="2013284"/>
            <a:ext cx="2924361" cy="308123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3788412" y="2625615"/>
            <a:ext cx="781111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x, 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200278" y="4487240"/>
            <a:ext cx="1045223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x, 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200278" y="2502505"/>
            <a:ext cx="86235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x: down</a:t>
            </a:r>
          </a:p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385622" y="4487240"/>
            <a:ext cx="85331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x: up</a:t>
            </a:r>
          </a:p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8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5963" b="50527"/>
          <a:stretch/>
        </p:blipFill>
        <p:spPr>
          <a:xfrm>
            <a:off x="697612" y="1711816"/>
            <a:ext cx="3931109" cy="17051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11209-D4BB-8D48-91A1-E1C8C131FE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51" b="-1"/>
          <a:stretch/>
        </p:blipFill>
        <p:spPr>
          <a:xfrm>
            <a:off x="697612" y="3617494"/>
            <a:ext cx="3931109" cy="16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744465-A880-8A43-BB35-994C828A8CD3}"/>
              </a:ext>
            </a:extLst>
          </p:cNvPr>
          <p:cNvSpPr/>
          <p:nvPr/>
        </p:nvSpPr>
        <p:spPr>
          <a:xfrm>
            <a:off x="4079646" y="2782669"/>
            <a:ext cx="4222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https://forms.gle/KEPqqQP5KhxTWobe6</a:t>
            </a:r>
            <a:endParaRPr lang="en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866524-62F3-8046-BE2D-A887F902F6B9}"/>
              </a:ext>
            </a:extLst>
          </p:cNvPr>
          <p:cNvSpPr/>
          <p:nvPr/>
        </p:nvSpPr>
        <p:spPr>
          <a:xfrm>
            <a:off x="216491" y="222608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Logarithms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12" y="1743367"/>
            <a:ext cx="9840686" cy="2158760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none of the data values is zero or negative: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out for negative data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possible cure for zeros and small negative values is to add a constant.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for data far from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may not be much affected by re-expression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 subtracting a constant to bring them back near 1 (e.g., years, 2000 -&gt; 1)</a:t>
            </a:r>
          </a:p>
        </p:txBody>
      </p:sp>
    </p:spTree>
    <p:extLst>
      <p:ext uri="{BB962C8B-B14F-4D97-AF65-F5344CB8AC3E}">
        <p14:creationId xmlns:p14="http://schemas.microsoft.com/office/powerpoint/2010/main" val="1225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054" y="2120740"/>
            <a:ext cx="101819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Regression wisdom, re-expressing 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Regression to the mean: due to some randomness in the data!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blipFill rotWithShape="0">
                <a:blip r:embed="rId6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71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4059224" y="2782669"/>
            <a:ext cx="3959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https://forms.gle/EuazgzdZPJ4A9Fnz7</a:t>
            </a:r>
            <a:endParaRPr lang="en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87" y="1690955"/>
            <a:ext cx="4180715" cy="23572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15577" y="1690955"/>
            <a:ext cx="914400" cy="118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580" y="1690956"/>
            <a:ext cx="4018532" cy="2353194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6828183" y="1958009"/>
            <a:ext cx="2753139" cy="1026891"/>
          </a:xfrm>
          <a:custGeom>
            <a:avLst/>
            <a:gdLst>
              <a:gd name="connsiteX0" fmla="*/ 0 w 2753139"/>
              <a:gd name="connsiteY0" fmla="*/ 0 h 1026891"/>
              <a:gd name="connsiteX1" fmla="*/ 278295 w 2753139"/>
              <a:gd name="connsiteY1" fmla="*/ 785191 h 1026891"/>
              <a:gd name="connsiteX2" fmla="*/ 964095 w 2753139"/>
              <a:gd name="connsiteY2" fmla="*/ 1023730 h 1026891"/>
              <a:gd name="connsiteX3" fmla="*/ 1908313 w 2753139"/>
              <a:gd name="connsiteY3" fmla="*/ 655982 h 1026891"/>
              <a:gd name="connsiteX4" fmla="*/ 2753139 w 2753139"/>
              <a:gd name="connsiteY4" fmla="*/ 129208 h 10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139" h="1026891">
                <a:moveTo>
                  <a:pt x="0" y="0"/>
                </a:moveTo>
                <a:cubicBezTo>
                  <a:pt x="58806" y="307285"/>
                  <a:pt x="117613" y="614570"/>
                  <a:pt x="278295" y="785191"/>
                </a:cubicBezTo>
                <a:cubicBezTo>
                  <a:pt x="438977" y="955812"/>
                  <a:pt x="692425" y="1045265"/>
                  <a:pt x="964095" y="1023730"/>
                </a:cubicBezTo>
                <a:cubicBezTo>
                  <a:pt x="1235765" y="1002195"/>
                  <a:pt x="1610139" y="805069"/>
                  <a:pt x="1908313" y="655982"/>
                </a:cubicBezTo>
                <a:cubicBezTo>
                  <a:pt x="2206487" y="506895"/>
                  <a:pt x="2479813" y="318051"/>
                  <a:pt x="2753139" y="129208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1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656" y="2138349"/>
            <a:ext cx="4066770" cy="3822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193" y="2138349"/>
            <a:ext cx="3995684" cy="2998247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4873451" y="3856403"/>
            <a:ext cx="602901" cy="293566"/>
          </a:xfrm>
          <a:custGeom>
            <a:avLst/>
            <a:gdLst>
              <a:gd name="connsiteX0" fmla="*/ 0 w 602901"/>
              <a:gd name="connsiteY0" fmla="*/ 253373 h 293566"/>
              <a:gd name="connsiteX1" fmla="*/ 211015 w 602901"/>
              <a:gd name="connsiteY1" fmla="*/ 12212 h 293566"/>
              <a:gd name="connsiteX2" fmla="*/ 472272 w 602901"/>
              <a:gd name="connsiteY2" fmla="*/ 62454 h 293566"/>
              <a:gd name="connsiteX3" fmla="*/ 602901 w 602901"/>
              <a:gd name="connsiteY3" fmla="*/ 293566 h 2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901" h="293566">
                <a:moveTo>
                  <a:pt x="0" y="253373"/>
                </a:moveTo>
                <a:cubicBezTo>
                  <a:pt x="66151" y="148702"/>
                  <a:pt x="132303" y="44032"/>
                  <a:pt x="211015" y="12212"/>
                </a:cubicBezTo>
                <a:cubicBezTo>
                  <a:pt x="289727" y="-19608"/>
                  <a:pt x="406958" y="15562"/>
                  <a:pt x="472272" y="62454"/>
                </a:cubicBezTo>
                <a:cubicBezTo>
                  <a:pt x="537586" y="109346"/>
                  <a:pt x="602901" y="293566"/>
                  <a:pt x="602901" y="29356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532185" y="3938954"/>
            <a:ext cx="743578" cy="190918"/>
          </a:xfrm>
          <a:custGeom>
            <a:avLst/>
            <a:gdLst>
              <a:gd name="connsiteX0" fmla="*/ 743578 w 743578"/>
              <a:gd name="connsiteY0" fmla="*/ 180870 h 190918"/>
              <a:gd name="connsiteX1" fmla="*/ 381837 w 743578"/>
              <a:gd name="connsiteY1" fmla="*/ 170822 h 190918"/>
              <a:gd name="connsiteX2" fmla="*/ 0 w 743578"/>
              <a:gd name="connsiteY2" fmla="*/ 0 h 1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578" h="190918">
                <a:moveTo>
                  <a:pt x="743578" y="180870"/>
                </a:moveTo>
                <a:cubicBezTo>
                  <a:pt x="624672" y="190918"/>
                  <a:pt x="505767" y="200967"/>
                  <a:pt x="381837" y="170822"/>
                </a:cubicBezTo>
                <a:cubicBezTo>
                  <a:pt x="257907" y="140677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48730" y="2210991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03925" y="3888712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2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462" y="2654190"/>
            <a:ext cx="5363657" cy="3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60" y="1184611"/>
            <a:ext cx="3407334" cy="28232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566" y="4007831"/>
            <a:ext cx="4495880" cy="277272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038222" y="3929462"/>
            <a:ext cx="2569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Not so much change in line, 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but the outlier drops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lot!</a:t>
            </a:r>
          </a:p>
          <a:p>
            <a:endParaRPr kumimoji="1" lang="en-US" altLang="ko-KR" sz="1600" i="1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 = .821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 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 = .428</a:t>
            </a:r>
            <a:endParaRPr kumimoji="1" lang="ko-KR" altLang="en-US" sz="1600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811</Words>
  <Application>Microsoft Macintosh PowerPoint</Application>
  <PresentationFormat>와이드스크린</PresentationFormat>
  <Paragraphs>116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385</cp:revision>
  <dcterms:created xsi:type="dcterms:W3CDTF">2017-08-24T21:55:02Z</dcterms:created>
  <dcterms:modified xsi:type="dcterms:W3CDTF">2021-03-17T02:34:49Z</dcterms:modified>
</cp:coreProperties>
</file>